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9" r:id="rId2"/>
    <p:sldId id="410" r:id="rId3"/>
    <p:sldId id="422" r:id="rId4"/>
    <p:sldId id="411" r:id="rId5"/>
    <p:sldId id="412" r:id="rId6"/>
    <p:sldId id="413" r:id="rId7"/>
    <p:sldId id="400" r:id="rId8"/>
    <p:sldId id="367" r:id="rId9"/>
    <p:sldId id="368" r:id="rId10"/>
    <p:sldId id="369" r:id="rId11"/>
    <p:sldId id="370" r:id="rId12"/>
    <p:sldId id="377" r:id="rId13"/>
    <p:sldId id="401" r:id="rId14"/>
    <p:sldId id="402" r:id="rId15"/>
    <p:sldId id="423" r:id="rId16"/>
    <p:sldId id="403" r:id="rId17"/>
    <p:sldId id="404" r:id="rId18"/>
    <p:sldId id="418" r:id="rId19"/>
    <p:sldId id="419" r:id="rId20"/>
    <p:sldId id="405" r:id="rId21"/>
    <p:sldId id="406" r:id="rId22"/>
    <p:sldId id="407" r:id="rId23"/>
    <p:sldId id="408" r:id="rId24"/>
    <p:sldId id="409" r:id="rId25"/>
    <p:sldId id="414" r:id="rId26"/>
    <p:sldId id="417" r:id="rId27"/>
    <p:sldId id="416" r:id="rId28"/>
    <p:sldId id="420" r:id="rId29"/>
    <p:sldId id="421" r:id="rId30"/>
    <p:sldId id="41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4660"/>
  </p:normalViewPr>
  <p:slideViewPr>
    <p:cSldViewPr>
      <p:cViewPr varScale="1">
        <p:scale>
          <a:sx n="63" d="100"/>
          <a:sy n="63" d="100"/>
        </p:scale>
        <p:origin x="1420" y="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7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2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6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8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9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0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0A34F-EB7E-4AF1-9043-BAF0FAB5CDB4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F22B0-83DB-437F-8AEC-D72653C1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6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Maxillofacial Care for Gunshot Patients in Somaliland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3152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Dr. Abdirahim </a:t>
            </a:r>
            <a:r>
              <a:rPr lang="en-US" dirty="0" err="1">
                <a:solidFill>
                  <a:schemeClr val="tx1"/>
                </a:solidFill>
              </a:rPr>
              <a:t>Uurcade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BDS (Pak), </a:t>
            </a:r>
            <a:r>
              <a:rPr lang="en-US" dirty="0">
                <a:solidFill>
                  <a:schemeClr val="tx1"/>
                </a:solidFill>
              </a:rPr>
              <a:t>FCPS </a:t>
            </a:r>
            <a:r>
              <a:rPr lang="en-US" dirty="0" smtClean="0">
                <a:solidFill>
                  <a:schemeClr val="tx1"/>
                </a:solidFill>
              </a:rPr>
              <a:t>(Pak), FAOCMF (Germany)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Consultant Oral and Maxillofacial Surgeon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MQT\Desktop\New folder\IMG2021103012331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2" b="29827"/>
          <a:stretch/>
        </p:blipFill>
        <p:spPr bwMode="auto">
          <a:xfrm rot="5400000">
            <a:off x="2130159" y="79641"/>
            <a:ext cx="5000988" cy="728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3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MQT\Desktop\New folder\IMG2021111717013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0" b="24627"/>
          <a:stretch/>
        </p:blipFill>
        <p:spPr bwMode="auto">
          <a:xfrm>
            <a:off x="2502839" y="1524000"/>
            <a:ext cx="3844318" cy="43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30698"/>
            <a:ext cx="3761291" cy="4995466"/>
          </a:xfrm>
        </p:spPr>
      </p:pic>
    </p:spTree>
    <p:extLst>
      <p:ext uri="{BB962C8B-B14F-4D97-AF65-F5344CB8AC3E}">
        <p14:creationId xmlns:p14="http://schemas.microsoft.com/office/powerpoint/2010/main" val="34843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7200"/>
            <a:ext cx="4890183" cy="5768604"/>
          </a:xfrm>
        </p:spPr>
      </p:pic>
      <p:sp>
        <p:nvSpPr>
          <p:cNvPr id="2" name="Oval 1"/>
          <p:cNvSpPr/>
          <p:nvPr/>
        </p:nvSpPr>
        <p:spPr>
          <a:xfrm rot="1217892">
            <a:off x="3124200" y="2133600"/>
            <a:ext cx="16764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9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" b="2270"/>
          <a:stretch/>
        </p:blipFill>
        <p:spPr>
          <a:xfrm>
            <a:off x="2183677" y="76200"/>
            <a:ext cx="4776647" cy="6629400"/>
          </a:xfrm>
        </p:spPr>
      </p:pic>
      <p:sp>
        <p:nvSpPr>
          <p:cNvPr id="2" name="Oval 1"/>
          <p:cNvSpPr/>
          <p:nvPr/>
        </p:nvSpPr>
        <p:spPr>
          <a:xfrm>
            <a:off x="3048000" y="1524000"/>
            <a:ext cx="1143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675" b="12500"/>
          <a:stretch/>
        </p:blipFill>
        <p:spPr>
          <a:xfrm>
            <a:off x="990600" y="1143000"/>
            <a:ext cx="717096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4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1000"/>
            <a:ext cx="4447091" cy="5906294"/>
          </a:xfrm>
        </p:spPr>
      </p:pic>
    </p:spTree>
    <p:extLst>
      <p:ext uri="{BB962C8B-B14F-4D97-AF65-F5344CB8AC3E}">
        <p14:creationId xmlns:p14="http://schemas.microsoft.com/office/powerpoint/2010/main" val="7258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0"/>
            <a:ext cx="6011044" cy="4525963"/>
          </a:xfrm>
        </p:spPr>
      </p:pic>
    </p:spTree>
    <p:extLst>
      <p:ext uri="{BB962C8B-B14F-4D97-AF65-F5344CB8AC3E}">
        <p14:creationId xmlns:p14="http://schemas.microsoft.com/office/powerpoint/2010/main" val="75400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17638"/>
            <a:ext cx="6117100" cy="46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40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0723"/>
            <a:ext cx="6781799" cy="5102245"/>
          </a:xfrm>
        </p:spPr>
      </p:pic>
    </p:spTree>
    <p:extLst>
      <p:ext uri="{BB962C8B-B14F-4D97-AF65-F5344CB8AC3E}">
        <p14:creationId xmlns:p14="http://schemas.microsoft.com/office/powerpoint/2010/main" val="36019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Ballistic injury patterns to </a:t>
            </a:r>
            <a:r>
              <a:rPr lang="en-US" dirty="0" smtClean="0"/>
              <a:t>the craniomaxillofacial </a:t>
            </a:r>
            <a:r>
              <a:rPr lang="en-US" dirty="0"/>
              <a:t>region </a:t>
            </a:r>
            <a:r>
              <a:rPr lang="en-US" dirty="0" smtClean="0"/>
              <a:t>present a unique and challenging dilemma </a:t>
            </a:r>
            <a:r>
              <a:rPr lang="en-US" dirty="0"/>
              <a:t>for the facial </a:t>
            </a:r>
            <a:r>
              <a:rPr lang="en-US" dirty="0" smtClean="0"/>
              <a:t>trauma surgeon.</a:t>
            </a:r>
          </a:p>
          <a:p>
            <a:r>
              <a:rPr lang="en-US" dirty="0"/>
              <a:t>The tissue disruption associated with ballistic injury </a:t>
            </a:r>
            <a:r>
              <a:rPr lang="en-US" dirty="0" smtClean="0"/>
              <a:t>to the </a:t>
            </a:r>
            <a:r>
              <a:rPr lang="en-US" dirty="0"/>
              <a:t>head and neck region can be daunting, and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1072"/>
            <a:ext cx="4370891" cy="5805091"/>
          </a:xfrm>
        </p:spPr>
      </p:pic>
    </p:spTree>
    <p:extLst>
      <p:ext uri="{BB962C8B-B14F-4D97-AF65-F5344CB8AC3E}">
        <p14:creationId xmlns:p14="http://schemas.microsoft.com/office/powerpoint/2010/main" val="329439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88" y="609600"/>
            <a:ext cx="4150351" cy="5516563"/>
          </a:xfrm>
        </p:spPr>
      </p:pic>
    </p:spTree>
    <p:extLst>
      <p:ext uri="{BB962C8B-B14F-4D97-AF65-F5344CB8AC3E}">
        <p14:creationId xmlns:p14="http://schemas.microsoft.com/office/powerpoint/2010/main" val="306113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0" y="1600200"/>
            <a:ext cx="3405079" cy="4525963"/>
          </a:xfrm>
        </p:spPr>
      </p:pic>
    </p:spTree>
    <p:extLst>
      <p:ext uri="{BB962C8B-B14F-4D97-AF65-F5344CB8AC3E}">
        <p14:creationId xmlns:p14="http://schemas.microsoft.com/office/powerpoint/2010/main" val="25150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08" y="1600200"/>
            <a:ext cx="3407783" cy="4525963"/>
          </a:xfrm>
        </p:spPr>
      </p:pic>
    </p:spTree>
    <p:extLst>
      <p:ext uri="{BB962C8B-B14F-4D97-AF65-F5344CB8AC3E}">
        <p14:creationId xmlns:p14="http://schemas.microsoft.com/office/powerpoint/2010/main" val="20532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3" b="12452"/>
          <a:stretch/>
        </p:blipFill>
        <p:spPr>
          <a:xfrm>
            <a:off x="838200" y="381000"/>
            <a:ext cx="6858000" cy="6138825"/>
          </a:xfrm>
        </p:spPr>
      </p:pic>
    </p:spTree>
    <p:extLst>
      <p:ext uri="{BB962C8B-B14F-4D97-AF65-F5344CB8AC3E}">
        <p14:creationId xmlns:p14="http://schemas.microsoft.com/office/powerpoint/2010/main" val="219265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4648200" cy="617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33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638"/>
            <a:ext cx="4930258" cy="6553201"/>
          </a:xfrm>
        </p:spPr>
      </p:pic>
    </p:spTree>
    <p:extLst>
      <p:ext uri="{BB962C8B-B14F-4D97-AF65-F5344CB8AC3E}">
        <p14:creationId xmlns:p14="http://schemas.microsoft.com/office/powerpoint/2010/main" val="872659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457200"/>
            <a:ext cx="464361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18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09600"/>
            <a:ext cx="43030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8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4800"/>
            <a:ext cx="4486835" cy="59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6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tissue damage caused by high-velocity bullets results in tremendous soft and hard tissue defects both from immediate damage and </a:t>
            </a:r>
            <a:r>
              <a:rPr lang="en-US" dirty="0">
                <a:solidFill>
                  <a:srgbClr val="FF0000"/>
                </a:solidFill>
              </a:rPr>
              <a:t>progressive die-back </a:t>
            </a:r>
            <a:r>
              <a:rPr lang="en-US" dirty="0" smtClean="0">
                <a:solidFill>
                  <a:srgbClr val="FF0000"/>
                </a:solidFill>
              </a:rPr>
              <a:t>phenomenon</a:t>
            </a:r>
          </a:p>
          <a:p>
            <a:r>
              <a:rPr lang="en-US" dirty="0"/>
              <a:t>The identification of normal anatomic planes, potentially lost within bleeding, destroyed soft and hard tissues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34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1124"/>
            <a:ext cx="4876800" cy="64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ballistic missiles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cartridge or round describes a </a:t>
            </a:r>
            <a:r>
              <a:rPr lang="en-US" dirty="0" smtClean="0"/>
              <a:t>unit of </a:t>
            </a:r>
            <a:r>
              <a:rPr lang="en-US" dirty="0"/>
              <a:t>firearm ammunition.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Projectile</a:t>
            </a:r>
            <a:r>
              <a:rPr lang="en-US" dirty="0" smtClean="0"/>
              <a:t>: the </a:t>
            </a:r>
            <a:r>
              <a:rPr lang="en-US" dirty="0"/>
              <a:t>portion </a:t>
            </a:r>
            <a:r>
              <a:rPr lang="en-US" dirty="0" smtClean="0"/>
              <a:t>of the </a:t>
            </a:r>
            <a:r>
              <a:rPr lang="en-US" dirty="0"/>
              <a:t>bullet that is expelled and strikes the target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Casing:</a:t>
            </a:r>
            <a:r>
              <a:rPr lang="en-US" dirty="0"/>
              <a:t> container packaging the projectile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Propellant:</a:t>
            </a:r>
            <a:r>
              <a:rPr lang="en-US" dirty="0" smtClean="0"/>
              <a:t> accelerant </a:t>
            </a:r>
            <a:r>
              <a:rPr lang="en-US" dirty="0"/>
              <a:t>that actually allows for expulsion of </a:t>
            </a:r>
            <a:r>
              <a:rPr lang="en-US" dirty="0" smtClean="0"/>
              <a:t>the projectile </a:t>
            </a:r>
            <a:r>
              <a:rPr lang="en-US" dirty="0"/>
              <a:t>from the </a:t>
            </a:r>
            <a:r>
              <a:rPr lang="en-US" dirty="0" smtClean="0"/>
              <a:t>weapon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Primer:</a:t>
            </a:r>
            <a:r>
              <a:rPr lang="en-US" dirty="0" smtClean="0"/>
              <a:t> the </a:t>
            </a:r>
            <a:r>
              <a:rPr lang="en-US" dirty="0"/>
              <a:t>only portion of the bullet with </a:t>
            </a:r>
            <a:r>
              <a:rPr lang="en-US" dirty="0" smtClean="0"/>
              <a:t>an explosive </a:t>
            </a:r>
            <a:r>
              <a:rPr lang="en-US" dirty="0"/>
              <a:t>charge.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0"/>
            <a:ext cx="5941692" cy="64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9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17638"/>
            <a:ext cx="667844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8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QT\Desktop\New folder\IMG20211025134544.jp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1" b="23747"/>
          <a:stretch/>
        </p:blipFill>
        <p:spPr bwMode="auto">
          <a:xfrm>
            <a:off x="2362200" y="533400"/>
            <a:ext cx="4267200" cy="54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MQT\Desktop\New folder\IMG2021102611085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7" b="39831"/>
          <a:stretch/>
        </p:blipFill>
        <p:spPr bwMode="auto">
          <a:xfrm>
            <a:off x="1828800" y="304800"/>
            <a:ext cx="542262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QT\Desktop\New folder\IMG2021103010165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1" r="2103"/>
          <a:stretch/>
        </p:blipFill>
        <p:spPr bwMode="auto">
          <a:xfrm>
            <a:off x="1307567" y="1143000"/>
            <a:ext cx="6608263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30643</TotalTime>
  <Words>169</Words>
  <Application>Microsoft Office PowerPoint</Application>
  <PresentationFormat>On-screen Show (4:3)</PresentationFormat>
  <Paragraphs>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Maxillofacial Care for Gunshot Patients in Somaliland</vt:lpstr>
      <vt:lpstr>Introduction</vt:lpstr>
      <vt:lpstr>Introduction</vt:lpstr>
      <vt:lpstr>Components of ballistic missiles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MQT</dc:creator>
  <cp:lastModifiedBy>DELL</cp:lastModifiedBy>
  <cp:revision>66</cp:revision>
  <dcterms:created xsi:type="dcterms:W3CDTF">2021-06-08T14:13:38Z</dcterms:created>
  <dcterms:modified xsi:type="dcterms:W3CDTF">2023-08-12T19:21:06Z</dcterms:modified>
</cp:coreProperties>
</file>